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ir una cita aquí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“Escribir una cita aquí” 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12700">
              <a:spcBef>
                <a:spcPts val="0"/>
              </a:spcBef>
              <a:buSz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5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amennais-logo-N.png" descr="Lamennais-logo-N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588329" y="1006276"/>
            <a:ext cx="10640942" cy="774110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“Con DULZURA y FIRMEZA”…"/>
          <p:cNvSpPr txBox="1"/>
          <p:nvPr/>
        </p:nvSpPr>
        <p:spPr>
          <a:xfrm>
            <a:off x="364521" y="270128"/>
            <a:ext cx="9634158" cy="1796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“Con </a:t>
            </a:r>
            <a:r>
              <a:rPr b="0"/>
              <a:t>DULZURA y</a:t>
            </a:r>
            <a:r>
              <a:t> FIRMEZA”</a:t>
            </a:r>
          </a:p>
          <a:p>
            <a:pPr algn="l">
              <a:defRPr i="1" sz="5500"/>
            </a:pPr>
            <a:r>
              <a:rPr b="0"/>
              <a:t> (J. Mª. La Mennais)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er PROVIDENCIA para los alumnos.…"/>
          <p:cNvSpPr txBox="1"/>
          <p:nvPr/>
        </p:nvSpPr>
        <p:spPr>
          <a:xfrm>
            <a:off x="328069" y="4885266"/>
            <a:ext cx="1234866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Ser PROVIDENCIA para los alumnos.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PREVENCIÓN Adelantarse, proactividad, evitar situaciones de riesgo...</a:t>
            </a:r>
          </a:p>
        </p:txBody>
      </p:sp>
      <p:sp>
        <p:nvSpPr>
          <p:cNvPr id="157" name="HOGAR"/>
          <p:cNvSpPr txBox="1"/>
          <p:nvPr/>
        </p:nvSpPr>
        <p:spPr>
          <a:xfrm>
            <a:off x="1690191" y="869949"/>
            <a:ext cx="9624418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HOGAR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_Estar siempre cerca de ellos.jpg" descr="_Estar siempre cerca de ell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n-reflejo.jpg" descr="imagen-reflej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7067" y="-5156200"/>
            <a:ext cx="9632478" cy="1957701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ER"/>
          <p:cNvSpPr txBox="1"/>
          <p:nvPr/>
        </p:nvSpPr>
        <p:spPr>
          <a:xfrm>
            <a:off x="285198" y="336549"/>
            <a:ext cx="2540708" cy="15621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SER</a:t>
            </a:r>
          </a:p>
        </p:txBody>
      </p:sp>
      <p:sp>
        <p:nvSpPr>
          <p:cNvPr id="163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" name="“Que seamos su…"/>
          <p:cNvSpPr txBox="1"/>
          <p:nvPr/>
        </p:nvSpPr>
        <p:spPr>
          <a:xfrm>
            <a:off x="3228036" y="7096125"/>
            <a:ext cx="7165815" cy="243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“Que seamos su</a:t>
            </a:r>
          </a:p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 IMAGEN viva,”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3"/>
      <p:bldP build="whole" bldLvl="1" animBg="1" rev="0" advAuto="0" spid="161" grpId="1"/>
      <p:bldP build="whole" bldLvl="1" animBg="1" rev="0" advAuto="0" spid="164" grpId="4"/>
      <p:bldP build="whole" bldLvl="1" animBg="1" rev="0" advAuto="0" spid="16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STIMONIO. Ser presencia de Jesús/Dios entre ellos y que al ver al educador menesiano ven a Dios. Sentir como Dios, amar como Dios, juzgar y actuar como Dios lo haría."/>
          <p:cNvSpPr txBox="1"/>
          <p:nvPr/>
        </p:nvSpPr>
        <p:spPr>
          <a:xfrm>
            <a:off x="446602" y="5308600"/>
            <a:ext cx="12348663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TESTIMONIO. Ser presencia de Jesús/Dios entre ellos y que al ver al educador menesiano ven a Dios. Sentir como Dios, amar como Dios, juzgar y actuar como Dios lo haría.</a:t>
            </a:r>
          </a:p>
        </p:txBody>
      </p:sp>
      <p:sp>
        <p:nvSpPr>
          <p:cNvPr id="167" name="REFLEJO…"/>
          <p:cNvSpPr txBox="1"/>
          <p:nvPr/>
        </p:nvSpPr>
        <p:spPr>
          <a:xfrm>
            <a:off x="252139" y="-190500"/>
            <a:ext cx="12500522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REFLEJO</a:t>
            </a:r>
          </a:p>
          <a:p>
            <a: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IMAGEN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JM que seamos imagen de Cristo.jpg" descr="JM que seamos imagen de Cris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67062"/>
            <a:ext cx="13004801" cy="9219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alería de imágenes"/>
          <p:cNvGrpSpPr/>
          <p:nvPr/>
        </p:nvGrpSpPr>
        <p:grpSpPr>
          <a:xfrm>
            <a:off x="-94030" y="-17083"/>
            <a:ext cx="13192860" cy="10326498"/>
            <a:chOff x="0" y="0"/>
            <a:chExt cx="13192858" cy="10326497"/>
          </a:xfrm>
        </p:grpSpPr>
        <p:pic>
          <p:nvPicPr>
            <p:cNvPr id="171" name="JM_ no por vuestros discursos POR VUESTOS EJEMPLOS.jpg" descr="JM_ no por vuestros discursos POR VUESTOS EJEMPLO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2905" r="0" b="12905"/>
            <a:stretch>
              <a:fillRect/>
            </a:stretch>
          </p:blipFill>
          <p:spPr>
            <a:xfrm>
              <a:off x="0" y="0"/>
              <a:ext cx="13192859" cy="9787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Escribe un pie de foto."/>
            <p:cNvSpPr/>
            <p:nvPr/>
          </p:nvSpPr>
          <p:spPr>
            <a:xfrm>
              <a:off x="0" y="9863965"/>
              <a:ext cx="13192859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templo.jpg" descr="templo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528067" y="-1710045"/>
            <a:ext cx="8474261" cy="1722305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ER"/>
          <p:cNvSpPr txBox="1"/>
          <p:nvPr/>
        </p:nvSpPr>
        <p:spPr>
          <a:xfrm>
            <a:off x="412198" y="463549"/>
            <a:ext cx="2540708" cy="15621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SER</a:t>
            </a:r>
          </a:p>
        </p:txBody>
      </p:sp>
      <p:sp>
        <p:nvSpPr>
          <p:cNvPr id="177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" name="“Vuestra escuela…"/>
          <p:cNvSpPr txBox="1"/>
          <p:nvPr/>
        </p:nvSpPr>
        <p:spPr>
          <a:xfrm>
            <a:off x="3133731" y="7096125"/>
            <a:ext cx="7354424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“Vuestra escuela</a:t>
            </a:r>
          </a:p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es un TEMPLO”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4"/>
      <p:bldP build="whole" bldLvl="1" animBg="1" rev="0" advAuto="0" spid="175" grpId="1"/>
      <p:bldP build="whole" bldLvl="1" animBg="1" rev="0" advAuto="0" spid="176" grpId="2"/>
      <p:bldP build="whole" bldLvl="1" animBg="1" rev="0" advAuto="0" spid="177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EXPERIENCIA DE DIOS - FE confianza, saberse amados, ver con la mirada de Dios ver a Dios en todo,… Dios Solo."/>
          <p:cNvSpPr txBox="1"/>
          <p:nvPr/>
        </p:nvSpPr>
        <p:spPr>
          <a:xfrm>
            <a:off x="328069" y="5291666"/>
            <a:ext cx="12348662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EXPERIENCIA DE DIOS - FE confianza, saberse amados, ver con la mirada de Dios ver a Dios en todo,… Dios Solo.</a:t>
            </a:r>
          </a:p>
        </p:txBody>
      </p:sp>
      <p:sp>
        <p:nvSpPr>
          <p:cNvPr id="181" name="TEMPLO"/>
          <p:cNvSpPr txBox="1"/>
          <p:nvPr/>
        </p:nvSpPr>
        <p:spPr>
          <a:xfrm>
            <a:off x="1189756" y="869949"/>
            <a:ext cx="10625288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TEMPLO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Vuestra escuela.jpg" descr="Vuestra escue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467" y="0"/>
            <a:ext cx="97536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JM_VER A DIOS.jpg" descr="JM_VER A DIO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000">
            <a:off x="2912563" y="-8047"/>
            <a:ext cx="10053264" cy="10053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alería de imágenes"/>
          <p:cNvGrpSpPr/>
          <p:nvPr/>
        </p:nvGrpSpPr>
        <p:grpSpPr>
          <a:xfrm>
            <a:off x="1825085" y="-61949"/>
            <a:ext cx="9935894" cy="10379456"/>
            <a:chOff x="0" y="0"/>
            <a:chExt cx="9935892" cy="10379454"/>
          </a:xfrm>
        </p:grpSpPr>
        <p:pic>
          <p:nvPicPr>
            <p:cNvPr id="186" name="JM AMA y la oración se te hará fácil.jpg" descr="JM AMA y la oración se te hará fáci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78" r="0" b="478"/>
            <a:stretch>
              <a:fillRect/>
            </a:stretch>
          </p:blipFill>
          <p:spPr>
            <a:xfrm>
              <a:off x="0" y="0"/>
              <a:ext cx="9935893" cy="9840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Escribe un pie de foto."/>
            <p:cNvSpPr/>
            <p:nvPr/>
          </p:nvSpPr>
          <p:spPr>
            <a:xfrm>
              <a:off x="0" y="9916922"/>
              <a:ext cx="9935893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Captura de pantalla 2018-09-23 a las 14.54.59.png" descr="Captura de pantalla 2018-09-23 a las 14.54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32249"/>
            <a:ext cx="13004800" cy="1197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PARA"/>
          <p:cNvSpPr txBox="1"/>
          <p:nvPr/>
        </p:nvSpPr>
        <p:spPr>
          <a:xfrm>
            <a:off x="8567039" y="6229349"/>
            <a:ext cx="3422956" cy="15621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PARA</a:t>
            </a:r>
          </a:p>
        </p:txBody>
      </p:sp>
      <p:sp>
        <p:nvSpPr>
          <p:cNvPr id="124" name="SER"/>
          <p:cNvSpPr txBox="1"/>
          <p:nvPr/>
        </p:nvSpPr>
        <p:spPr>
          <a:xfrm>
            <a:off x="5517598" y="3232149"/>
            <a:ext cx="2540708" cy="15621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SER</a:t>
            </a:r>
          </a:p>
        </p:txBody>
      </p:sp>
      <p:sp>
        <p:nvSpPr>
          <p:cNvPr id="125" name="CON"/>
          <p:cNvSpPr txBox="1"/>
          <p:nvPr/>
        </p:nvSpPr>
        <p:spPr>
          <a:xfrm>
            <a:off x="2242439" y="6229349"/>
            <a:ext cx="2540708" cy="15621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CON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  <p:bldP build="whole" bldLvl="1" animBg="1" rev="0" advAuto="0" spid="123" grpId="3"/>
      <p:bldP build="whole" bldLvl="1" animBg="1" rev="0" advAuto="0" spid="12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an-paz.jpg" descr="pan-paz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197867" y="-2286000"/>
            <a:ext cx="9632478" cy="1957701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ER"/>
          <p:cNvSpPr txBox="1"/>
          <p:nvPr/>
        </p:nvSpPr>
        <p:spPr>
          <a:xfrm>
            <a:off x="412198" y="463549"/>
            <a:ext cx="2540708" cy="15621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SER</a:t>
            </a:r>
          </a:p>
        </p:txBody>
      </p:sp>
      <p:sp>
        <p:nvSpPr>
          <p:cNvPr id="192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" name="“Los niños piden PAN…"/>
          <p:cNvSpPr txBox="1"/>
          <p:nvPr/>
        </p:nvSpPr>
        <p:spPr>
          <a:xfrm>
            <a:off x="2113775" y="7096125"/>
            <a:ext cx="9394336" cy="243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“Los niños piden PAN</a:t>
            </a:r>
          </a:p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y no hay nadie!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4"/>
      <p:bldP build="whole" bldLvl="1" animBg="1" rev="0" advAuto="0" spid="190" grpId="1"/>
      <p:bldP build="whole" bldLvl="1" animBg="1" rev="0" advAuto="0" spid="191" grpId="2"/>
      <p:bldP build="whole" bldLvl="1" animBg="1" rev="0" advAuto="0" spid="192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ACIADOS - SERENIDAD…"/>
          <p:cNvSpPr txBox="1"/>
          <p:nvPr/>
        </p:nvSpPr>
        <p:spPr>
          <a:xfrm>
            <a:off x="328069" y="4478866"/>
            <a:ext cx="12348662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SACIADOS - SERENIDAD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Responder a las necesidades profundas: formativas, humanas, espirituales, de sentido... para poder saciar, llevar a la PAZ y la verdadera felicidad.</a:t>
            </a:r>
          </a:p>
        </p:txBody>
      </p:sp>
      <p:sp>
        <p:nvSpPr>
          <p:cNvPr id="196" name="PAN-PAZ"/>
          <p:cNvSpPr txBox="1"/>
          <p:nvPr/>
        </p:nvSpPr>
        <p:spPr>
          <a:xfrm>
            <a:off x="939229" y="869949"/>
            <a:ext cx="11126342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PAN-PAZ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alería de imágenes"/>
          <p:cNvGrpSpPr/>
          <p:nvPr/>
        </p:nvGrpSpPr>
        <p:grpSpPr>
          <a:xfrm>
            <a:off x="1631719" y="-97426"/>
            <a:ext cx="9938813" cy="10401584"/>
            <a:chOff x="0" y="0"/>
            <a:chExt cx="9938811" cy="10401583"/>
          </a:xfrm>
        </p:grpSpPr>
        <p:pic>
          <p:nvPicPr>
            <p:cNvPr id="198" name="JM piden el pan.jpg" descr="JM piden el pan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764"/>
            <a:stretch>
              <a:fillRect/>
            </a:stretch>
          </p:blipFill>
          <p:spPr>
            <a:xfrm>
              <a:off x="0" y="0"/>
              <a:ext cx="9938812" cy="9862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" name="Escribe un pie de foto."/>
            <p:cNvSpPr/>
            <p:nvPr/>
          </p:nvSpPr>
          <p:spPr>
            <a:xfrm>
              <a:off x="0" y="9939051"/>
              <a:ext cx="9938812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hospital.jpg" descr="hospital.jpg"/>
          <p:cNvPicPr>
            <a:picLocks noChangeAspect="1"/>
          </p:cNvPicPr>
          <p:nvPr/>
        </p:nvPicPr>
        <p:blipFill>
          <a:blip r:embed="rId2">
            <a:extLst/>
          </a:blip>
          <a:srcRect l="10936" t="0" r="10936" b="0"/>
          <a:stretch>
            <a:fillRect/>
          </a:stretch>
        </p:blipFill>
        <p:spPr>
          <a:xfrm>
            <a:off x="2070867" y="-2819400"/>
            <a:ext cx="9632478" cy="1957701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ER"/>
          <p:cNvSpPr txBox="1"/>
          <p:nvPr/>
        </p:nvSpPr>
        <p:spPr>
          <a:xfrm>
            <a:off x="412198" y="463549"/>
            <a:ext cx="2540708" cy="15621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SER</a:t>
            </a:r>
          </a:p>
        </p:txBody>
      </p:sp>
      <p:sp>
        <p:nvSpPr>
          <p:cNvPr id="204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“Vuestra escuela es…"/>
          <p:cNvSpPr txBox="1"/>
          <p:nvPr/>
        </p:nvSpPr>
        <p:spPr>
          <a:xfrm>
            <a:off x="2521856" y="7096125"/>
            <a:ext cx="8578175" cy="243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“Vuestra escuela es</a:t>
            </a:r>
          </a:p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un HOSPITAL”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2" grpId="1"/>
      <p:bldP build="whole" bldLvl="1" animBg="1" rev="0" advAuto="0" spid="204" grpId="3"/>
      <p:bldP build="whole" bldLvl="1" animBg="1" rev="0" advAuto="0" spid="205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ANAR = LIBERAR…"/>
          <p:cNvSpPr txBox="1"/>
          <p:nvPr/>
        </p:nvSpPr>
        <p:spPr>
          <a:xfrm>
            <a:off x="328069" y="4885266"/>
            <a:ext cx="1234866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SANAR = LIBERAR</a:t>
            </a:r>
            <a:endParaRPr sz="4800"/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Educación integral, persona entera. Concepción menesiana del niño/a del hombre y la mujer. 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Educar en y para la libertad.</a:t>
            </a:r>
          </a:p>
        </p:txBody>
      </p:sp>
      <p:sp>
        <p:nvSpPr>
          <p:cNvPr id="208" name="HOSPITAL"/>
          <p:cNvSpPr txBox="1"/>
          <p:nvPr/>
        </p:nvSpPr>
        <p:spPr>
          <a:xfrm>
            <a:off x="22779" y="939800"/>
            <a:ext cx="12959242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9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HOSPITAL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alería de imágenes"/>
          <p:cNvGrpSpPr/>
          <p:nvPr/>
        </p:nvGrpSpPr>
        <p:grpSpPr>
          <a:xfrm>
            <a:off x="952500" y="-74856"/>
            <a:ext cx="11099800" cy="10245734"/>
            <a:chOff x="0" y="0"/>
            <a:chExt cx="11099800" cy="10245733"/>
          </a:xfrm>
        </p:grpSpPr>
        <p:pic>
          <p:nvPicPr>
            <p:cNvPr id="210" name="JM un hospital.jpg" descr="JM un hospita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2547"/>
            <a:stretch>
              <a:fillRect/>
            </a:stretch>
          </p:blipFill>
          <p:spPr>
            <a:xfrm>
              <a:off x="0" y="0"/>
              <a:ext cx="11099800" cy="9707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Escribe un pie de foto."/>
            <p:cNvSpPr/>
            <p:nvPr/>
          </p:nvSpPr>
          <p:spPr>
            <a:xfrm>
              <a:off x="0" y="9783201"/>
              <a:ext cx="11099800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JUSTICIA Y COMPASIÓN…"/>
          <p:cNvSpPr txBox="1"/>
          <p:nvPr/>
        </p:nvSpPr>
        <p:spPr>
          <a:xfrm>
            <a:off x="328069" y="4885266"/>
            <a:ext cx="1234866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JUSTICIA Y COMPASIÓN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Opción por los últimos, ir a buscar a la oveja perdida,...  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Educar en el compromiso, la responsabilidad, la justicia... </a:t>
            </a:r>
          </a:p>
        </p:txBody>
      </p:sp>
      <p:sp>
        <p:nvSpPr>
          <p:cNvPr id="215" name="REDIL-PASTOR"/>
          <p:cNvSpPr txBox="1"/>
          <p:nvPr/>
        </p:nvSpPr>
        <p:spPr>
          <a:xfrm>
            <a:off x="1253008" y="-596900"/>
            <a:ext cx="10498784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REDIL-PASTOR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redil.jpg" descr="redil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83667" y="-2934995"/>
            <a:ext cx="8622374" cy="1752408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PARA"/>
          <p:cNvSpPr txBox="1"/>
          <p:nvPr/>
        </p:nvSpPr>
        <p:spPr>
          <a:xfrm>
            <a:off x="337439" y="438149"/>
            <a:ext cx="3422956" cy="15621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PARA</a:t>
            </a:r>
          </a:p>
        </p:txBody>
      </p:sp>
      <p:sp>
        <p:nvSpPr>
          <p:cNvPr id="219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0" name="“OVEJITA, ovejita…"/>
          <p:cNvSpPr txBox="1"/>
          <p:nvPr/>
        </p:nvSpPr>
        <p:spPr>
          <a:xfrm>
            <a:off x="2959085" y="7096125"/>
            <a:ext cx="7703717" cy="243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“OVEJITA, ovejita </a:t>
            </a:r>
          </a:p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muy amada, ven””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19" grpId="3"/>
      <p:bldP build="whole" bldLvl="1" animBg="1" rev="0" advAuto="0" spid="220" grpId="4"/>
      <p:bldP build="whole" bldLvl="1" animBg="1" rev="0" advAuto="0" spid="218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odos los días vemos, pobres ovejas descarriadas, que poco a poco se acercan al redil y que al final entran, porque en lugar de sentirse asustadas por los gritos, han oído una dulce voz que les decía: pequeña oveja, oveja muy amada, ven; la puerta siempre está abierta; el buen pastor, te creía perdida y su alegría ha sido grande cuando te ha encontrado; mira, tú huías y sus brazos permanecían extendidos y su boca no se ha abierto más que para evitar que te perdieras. La oveja rebelde, como “hechizada”, levanta la cabeza y no sabe bien lo que debe creer ni lo que debe hacer; va hacia la derecha y después hacia la izquierda, hacia delante y hacia atrás, duda, gira, de alguna manera, sobre sí misma; pero la voz habla constantemente: ovejita, oveja muy amada, ven; y Dios mediante, he aquí que acude, dubitativa, palpitante… ¿La ves? Dobla sus rodillas, baja su cabeza; se encuentra a los pies de quien nunca ha desesperado de ella.    A la señorita Lucinière, 15/5/1835. Arch. 28 – A –"/>
          <p:cNvSpPr txBox="1"/>
          <p:nvPr/>
        </p:nvSpPr>
        <p:spPr>
          <a:xfrm>
            <a:off x="50888" y="32878"/>
            <a:ext cx="13021494" cy="968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Todos los días vemos, pobres ovejas descarriadas, que poco a poco se acercan al redil y que al final entran, porque en lugar de sentirse asustadas por los gritos, han oído una dulce voz que les decía: pequeña oveja, oveja muy amada, ven; la puerta siempre está abierta; el buen pastor, te creía perdida y su alegría ha sido grande cuando te ha encontrado; mira, tú huías y sus brazos permanecían extendidos y su boca no se ha abierto más que para evitar que te perdieras. La oveja rebelde, como “hechizada”, levanta la cabeza y no sabe bien lo que debe creer ni lo que debe hacer; va hacia la derecha y después hacia la izquierda, hacia delante y hacia atrás, duda, gira, de alguna manera, sobre sí misma; pero la voz habla constantemente: ovejita, oveja muy amada, ven; y Dios mediante, he aquí que acude, dubitativa, palpitante… ¿La ves? Dobla sus rodillas, baja su cabeza; se encuentra a los pies de quien nunca ha desesperado de ella.    A la señorita Lucinière, 15/5/1835. Arch. 28 – A –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alería de imágenes"/>
          <p:cNvGrpSpPr/>
          <p:nvPr/>
        </p:nvGrpSpPr>
        <p:grpSpPr>
          <a:xfrm>
            <a:off x="1604551" y="152722"/>
            <a:ext cx="9400849" cy="9986888"/>
            <a:chOff x="0" y="0"/>
            <a:chExt cx="9400847" cy="9986887"/>
          </a:xfrm>
        </p:grpSpPr>
        <p:pic>
          <p:nvPicPr>
            <p:cNvPr id="224" name="JM_ENVIADOS.jpg" descr="JM_ENVIADO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0" t="0" r="250" b="0"/>
            <a:stretch>
              <a:fillRect/>
            </a:stretch>
          </p:blipFill>
          <p:spPr>
            <a:xfrm>
              <a:off x="0" y="0"/>
              <a:ext cx="9400848" cy="9448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Escribe un pie de foto."/>
            <p:cNvSpPr/>
            <p:nvPr/>
          </p:nvSpPr>
          <p:spPr>
            <a:xfrm>
              <a:off x="0" y="9524355"/>
              <a:ext cx="9400848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lazo.jpg" descr="lazo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147067" y="-3022600"/>
            <a:ext cx="9632478" cy="1957701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ON"/>
          <p:cNvSpPr txBox="1"/>
          <p:nvPr/>
        </p:nvSpPr>
        <p:spPr>
          <a:xfrm>
            <a:off x="312039" y="412749"/>
            <a:ext cx="2540708" cy="15621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CON</a:t>
            </a:r>
          </a:p>
        </p:txBody>
      </p:sp>
      <p:sp>
        <p:nvSpPr>
          <p:cNvPr id="129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0" name="“Unidos por los LAZOS…"/>
          <p:cNvSpPr txBox="1"/>
          <p:nvPr/>
        </p:nvSpPr>
        <p:spPr>
          <a:xfrm>
            <a:off x="2033967" y="7069071"/>
            <a:ext cx="9858754" cy="243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“Unidos por los LAZOS</a:t>
            </a:r>
          </a:p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de la religión”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2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1"/>
      <p:bldP build="whole" bldLvl="1" animBg="1" rev="0" advAuto="0" spid="129" grpId="3"/>
      <p:bldP build="whole" bldLvl="1" animBg="1" rev="0" advAuto="0" spid="130" grpId="4"/>
      <p:bldP build="whole" bldLvl="1" animBg="1" rev="0" advAuto="0" spid="128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viña.jpg" descr="viña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731267" y="-4312773"/>
            <a:ext cx="8430139" cy="1713338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CON"/>
          <p:cNvSpPr txBox="1"/>
          <p:nvPr/>
        </p:nvSpPr>
        <p:spPr>
          <a:xfrm>
            <a:off x="312039" y="412749"/>
            <a:ext cx="2540708" cy="15621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CON</a:t>
            </a:r>
          </a:p>
        </p:txBody>
      </p:sp>
      <p:sp>
        <p:nvSpPr>
          <p:cNvPr id="230" name="Rectángulo"/>
          <p:cNvSpPr/>
          <p:nvPr/>
        </p:nvSpPr>
        <p:spPr>
          <a:xfrm>
            <a:off x="1424993" y="6278562"/>
            <a:ext cx="10738036" cy="3499248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1" name="“Enviados a trabajar en esta porción de VIÑA que nos ha confiado”"/>
          <p:cNvSpPr txBox="1"/>
          <p:nvPr/>
        </p:nvSpPr>
        <p:spPr>
          <a:xfrm>
            <a:off x="-291649" y="6224785"/>
            <a:ext cx="13588098" cy="360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“Enviados a trabajar en esta porción de VIÑA que nos ha confiado”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3"/>
      <p:bldP build="whole" bldLvl="1" animBg="1" rev="0" advAuto="0" spid="228" grpId="1"/>
      <p:bldP build="whole" bldLvl="1" animBg="1" rev="0" advAuto="0" spid="231" grpId="4"/>
      <p:bldP build="whole" bldLvl="1" animBg="1" rev="0" advAuto="0" spid="229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JUNTOS - UNIDOS…"/>
          <p:cNvSpPr txBox="1"/>
          <p:nvPr/>
        </p:nvSpPr>
        <p:spPr>
          <a:xfrm>
            <a:off x="328069" y="3564466"/>
            <a:ext cx="12348663" cy="579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JUNTOS - UNIDOS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Unidos unos a otros y a una misma vid común.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Comunidad educativa. Familia Menesiana.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Cooperativo</a:t>
            </a:r>
          </a:p>
        </p:txBody>
      </p:sp>
      <p:sp>
        <p:nvSpPr>
          <p:cNvPr id="234" name="VIÑA-VID"/>
          <p:cNvSpPr txBox="1"/>
          <p:nvPr/>
        </p:nvSpPr>
        <p:spPr>
          <a:xfrm>
            <a:off x="661416" y="869949"/>
            <a:ext cx="11681967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VIÑA-VID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alería de imágenes"/>
          <p:cNvGrpSpPr/>
          <p:nvPr/>
        </p:nvGrpSpPr>
        <p:grpSpPr>
          <a:xfrm>
            <a:off x="1617761" y="-9241"/>
            <a:ext cx="9769278" cy="10310814"/>
            <a:chOff x="0" y="0"/>
            <a:chExt cx="9769276" cy="10310812"/>
          </a:xfrm>
        </p:grpSpPr>
        <p:pic>
          <p:nvPicPr>
            <p:cNvPr id="236" name="JM_El amo de la viña.jpg" descr="JM_El amo de la viñ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" t="0" r="14" b="0"/>
            <a:stretch>
              <a:fillRect/>
            </a:stretch>
          </p:blipFill>
          <p:spPr>
            <a:xfrm>
              <a:off x="0" y="0"/>
              <a:ext cx="9769277" cy="977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Escribe un pie de foto."/>
            <p:cNvSpPr/>
            <p:nvPr/>
          </p:nvSpPr>
          <p:spPr>
            <a:xfrm>
              <a:off x="0" y="9848280"/>
              <a:ext cx="9769277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miesj.jpg" descr="miesj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147067" y="-3784600"/>
            <a:ext cx="9632478" cy="1957701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PARA"/>
          <p:cNvSpPr txBox="1"/>
          <p:nvPr/>
        </p:nvSpPr>
        <p:spPr>
          <a:xfrm>
            <a:off x="337439" y="438149"/>
            <a:ext cx="3422956" cy="15621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PARA</a:t>
            </a:r>
          </a:p>
        </p:txBody>
      </p:sp>
      <p:sp>
        <p:nvSpPr>
          <p:cNvPr id="242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3" name="“Recogerán una abundante COSECHA”"/>
          <p:cNvSpPr txBox="1"/>
          <p:nvPr/>
        </p:nvSpPr>
        <p:spPr>
          <a:xfrm>
            <a:off x="958363" y="7096125"/>
            <a:ext cx="11705160" cy="243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“Recogerán una abundante COSECHA”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3"/>
      <p:bldP build="whole" bldLvl="1" animBg="1" rev="0" advAuto="0" spid="240" grpId="1"/>
      <p:bldP build="whole" bldLvl="1" animBg="1" rev="0" advAuto="0" spid="241" grpId="2"/>
      <p:bldP build="whole" bldLvl="1" animBg="1" rev="0" advAuto="0" spid="243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ENTIDO DE VIDA - VOCACIÓN…"/>
          <p:cNvSpPr txBox="1"/>
          <p:nvPr/>
        </p:nvSpPr>
        <p:spPr>
          <a:xfrm>
            <a:off x="328069" y="4885266"/>
            <a:ext cx="1234866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SENTIDO DE VIDA - VOCACIÓN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Somos necesarios, somos llamados. Obedientes al Padre.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LIBERTAD PARA responderle. Discernir en función del objetivo.</a:t>
            </a:r>
          </a:p>
        </p:txBody>
      </p:sp>
      <p:sp>
        <p:nvSpPr>
          <p:cNvPr id="246" name="MIÉS"/>
          <p:cNvSpPr txBox="1"/>
          <p:nvPr/>
        </p:nvSpPr>
        <p:spPr>
          <a:xfrm>
            <a:off x="3295674" y="869949"/>
            <a:ext cx="6413452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MIÉS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alería de imágenes"/>
          <p:cNvGrpSpPr/>
          <p:nvPr/>
        </p:nvGrpSpPr>
        <p:grpSpPr>
          <a:xfrm>
            <a:off x="952500" y="-12718"/>
            <a:ext cx="11099800" cy="10305061"/>
            <a:chOff x="0" y="0"/>
            <a:chExt cx="11099800" cy="10305060"/>
          </a:xfrm>
        </p:grpSpPr>
        <p:pic>
          <p:nvPicPr>
            <p:cNvPr id="248" name="JM sublimevocación.jpg" descr="JM sublimevocación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006" r="0" b="6006"/>
            <a:stretch>
              <a:fillRect/>
            </a:stretch>
          </p:blipFill>
          <p:spPr>
            <a:xfrm>
              <a:off x="0" y="0"/>
              <a:ext cx="11099800" cy="9766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Escribe un pie de foto."/>
            <p:cNvSpPr/>
            <p:nvPr/>
          </p:nvSpPr>
          <p:spPr>
            <a:xfrm>
              <a:off x="0" y="9842527"/>
              <a:ext cx="11099800" cy="462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reloj.jpg" descr="reloj.jpg"/>
          <p:cNvPicPr>
            <a:picLocks noChangeAspect="1"/>
          </p:cNvPicPr>
          <p:nvPr/>
        </p:nvPicPr>
        <p:blipFill>
          <a:blip r:embed="rId2">
            <a:extLst/>
          </a:blip>
          <a:srcRect l="13036" t="0" r="13036" b="0"/>
          <a:stretch>
            <a:fillRect/>
          </a:stretch>
        </p:blipFill>
        <p:spPr>
          <a:xfrm>
            <a:off x="2681287" y="-2335696"/>
            <a:ext cx="7642342" cy="1553226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ER"/>
          <p:cNvSpPr txBox="1"/>
          <p:nvPr/>
        </p:nvSpPr>
        <p:spPr>
          <a:xfrm>
            <a:off x="412198" y="463549"/>
            <a:ext cx="2540708" cy="156210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SER</a:t>
            </a:r>
          </a:p>
        </p:txBody>
      </p:sp>
      <p:sp>
        <p:nvSpPr>
          <p:cNvPr id="254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5" name="“(INNOVAR) Escoger entre MIL a aquellos que trabajen”"/>
          <p:cNvSpPr txBox="1"/>
          <p:nvPr/>
        </p:nvSpPr>
        <p:spPr>
          <a:xfrm>
            <a:off x="-25400" y="7069070"/>
            <a:ext cx="13055601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“(INNOVAR) Escoger entre MIL a aquellos que trabajen”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  <p:bldP build="whole" bldLvl="1" animBg="1" rev="0" advAuto="0" spid="255" grpId="4"/>
      <p:bldP build="whole" bldLvl="1" animBg="1" rev="0" advAuto="0" spid="254" grpId="3"/>
      <p:bldP build="whole" bldLvl="1" animBg="1" rev="0" advAuto="0" spid="253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FORMADOS - INNOVADOES…"/>
          <p:cNvSpPr txBox="1"/>
          <p:nvPr/>
        </p:nvSpPr>
        <p:spPr>
          <a:xfrm>
            <a:off x="328069" y="4885266"/>
            <a:ext cx="1234866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FORMADOS - INNOVADOES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Formación continua, innovadora,... que responda a las necesidades actuales y futuras de alumnos y sociedad.</a:t>
            </a:r>
          </a:p>
        </p:txBody>
      </p:sp>
      <p:sp>
        <p:nvSpPr>
          <p:cNvPr id="258" name="RELOJ…"/>
          <p:cNvSpPr txBox="1"/>
          <p:nvPr/>
        </p:nvSpPr>
        <p:spPr>
          <a:xfrm>
            <a:off x="1929556" y="133350"/>
            <a:ext cx="9145688" cy="45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RELOJ</a:t>
            </a:r>
          </a:p>
          <a:p>
            <a:pPr>
              <a:defRPr b="0" sz="1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H. Bernardino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alería de imágenes"/>
          <p:cNvGrpSpPr/>
          <p:nvPr/>
        </p:nvGrpSpPr>
        <p:grpSpPr>
          <a:xfrm>
            <a:off x="1646763" y="3638"/>
            <a:ext cx="9711274" cy="10285056"/>
            <a:chOff x="0" y="0"/>
            <a:chExt cx="9711272" cy="10285054"/>
          </a:xfrm>
        </p:grpSpPr>
        <p:pic>
          <p:nvPicPr>
            <p:cNvPr id="260" name="JM_No solo sabios 2.jpg" descr="JM_No solo sabios 2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359" b="0"/>
            <a:stretch>
              <a:fillRect/>
            </a:stretch>
          </p:blipFill>
          <p:spPr>
            <a:xfrm>
              <a:off x="0" y="0"/>
              <a:ext cx="9711273" cy="9746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Escribe un pie de foto."/>
            <p:cNvSpPr/>
            <p:nvPr/>
          </p:nvSpPr>
          <p:spPr>
            <a:xfrm>
              <a:off x="0" y="9822522"/>
              <a:ext cx="9711273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BARCOj.jpg" descr="BARCOj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147067" y="-5156200"/>
            <a:ext cx="9632478" cy="1957701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PARA"/>
          <p:cNvSpPr txBox="1"/>
          <p:nvPr/>
        </p:nvSpPr>
        <p:spPr>
          <a:xfrm>
            <a:off x="337439" y="438149"/>
            <a:ext cx="3422956" cy="15621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PARA</a:t>
            </a:r>
          </a:p>
        </p:txBody>
      </p:sp>
      <p:sp>
        <p:nvSpPr>
          <p:cNvPr id="266" name="Rectángulo"/>
          <p:cNvSpPr/>
          <p:nvPr/>
        </p:nvSpPr>
        <p:spPr>
          <a:xfrm>
            <a:off x="933926" y="6825787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7" name="“(ALTERNATIVA) Gritarán, pero gritaremos más que ellos”"/>
          <p:cNvSpPr txBox="1"/>
          <p:nvPr/>
        </p:nvSpPr>
        <p:spPr>
          <a:xfrm>
            <a:off x="46136" y="7096125"/>
            <a:ext cx="12912528" cy="243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“(ALTERNATIVA) Gritarán, pero gritaremos más que ellos”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1"/>
      <p:bldP build="whole" bldLvl="1" animBg="1" rev="0" advAuto="0" spid="266" grpId="3"/>
      <p:bldP build="whole" bldLvl="1" animBg="1" rev="0" advAuto="0" spid="267" grpId="4"/>
      <p:bldP build="whole" bldLvl="1" animBg="1" rev="0" advAuto="0" spid="26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Estilo de presencia y relación entre educadores y con los alumnos en que se cuida de forma especial la acogida y la cercanía educativa. Dulzura, cariño, bondad, caridad..."/>
          <p:cNvSpPr txBox="1"/>
          <p:nvPr/>
        </p:nvSpPr>
        <p:spPr>
          <a:xfrm>
            <a:off x="328069" y="4885266"/>
            <a:ext cx="1234866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Estilo de presencia y relación entre educadores y con los alumnos en que se cuida de forma especial la acogida y la cercanía educativa. Dulzura, cariño, bondad, caridad...</a:t>
            </a:r>
          </a:p>
        </p:txBody>
      </p:sp>
      <p:sp>
        <p:nvSpPr>
          <p:cNvPr id="133" name="LAZOS"/>
          <p:cNvSpPr txBox="1"/>
          <p:nvPr/>
        </p:nvSpPr>
        <p:spPr>
          <a:xfrm>
            <a:off x="2108150" y="869949"/>
            <a:ext cx="8788500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LAZOS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ALTERNATIVA, ÁGIL, MISIONEROS…"/>
          <p:cNvSpPr txBox="1"/>
          <p:nvPr/>
        </p:nvSpPr>
        <p:spPr>
          <a:xfrm>
            <a:off x="328069" y="4885266"/>
            <a:ext cx="12348662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ALTERNATIVA, ÁGIL, MISIONEROS</a:t>
            </a:r>
          </a:p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Ir donde otros no van. Alternativa a la escuela Lancasteriana. Respuesta a los pueblos pequeños, las colonias de esclavos...</a:t>
            </a:r>
          </a:p>
        </p:txBody>
      </p:sp>
      <p:sp>
        <p:nvSpPr>
          <p:cNvPr id="270" name="BARCO"/>
          <p:cNvSpPr txBox="1"/>
          <p:nvPr/>
        </p:nvSpPr>
        <p:spPr>
          <a:xfrm>
            <a:off x="1824136" y="869949"/>
            <a:ext cx="9356528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BARCO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alería de imágenes"/>
          <p:cNvGrpSpPr/>
          <p:nvPr/>
        </p:nvGrpSpPr>
        <p:grpSpPr>
          <a:xfrm>
            <a:off x="843824" y="-2119"/>
            <a:ext cx="11099801" cy="10296570"/>
            <a:chOff x="0" y="0"/>
            <a:chExt cx="11099800" cy="10296569"/>
          </a:xfrm>
        </p:grpSpPr>
        <p:pic>
          <p:nvPicPr>
            <p:cNvPr id="272" name="JM_NO TEMO NADA.jpg" descr="JM_NO TEMO NAD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044" r="0" b="6044"/>
            <a:stretch>
              <a:fillRect/>
            </a:stretch>
          </p:blipFill>
          <p:spPr>
            <a:xfrm>
              <a:off x="0" y="0"/>
              <a:ext cx="11099800" cy="9757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" name="Escribe un pie de foto."/>
            <p:cNvSpPr/>
            <p:nvPr/>
          </p:nvSpPr>
          <p:spPr>
            <a:xfrm>
              <a:off x="0" y="9834036"/>
              <a:ext cx="11099800" cy="462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alería de imágenes"/>
          <p:cNvGrpSpPr/>
          <p:nvPr/>
        </p:nvGrpSpPr>
        <p:grpSpPr>
          <a:xfrm>
            <a:off x="-198967" y="710617"/>
            <a:ext cx="9066015" cy="9704773"/>
            <a:chOff x="0" y="100025"/>
            <a:chExt cx="9066014" cy="9704771"/>
          </a:xfrm>
        </p:grpSpPr>
        <p:pic>
          <p:nvPicPr>
            <p:cNvPr id="135" name="JM con dulzura y firmeza.jpg" descr="JM con dulzura y firmez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100025"/>
              <a:ext cx="9066015" cy="9066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Escribe un pie de foto."/>
            <p:cNvSpPr/>
            <p:nvPr/>
          </p:nvSpPr>
          <p:spPr>
            <a:xfrm>
              <a:off x="0" y="9342264"/>
              <a:ext cx="9066015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Escribe un pie de foto.</a:t>
              </a:r>
            </a:p>
          </p:txBody>
        </p:sp>
      </p:grpSp>
      <p:pic>
        <p:nvPicPr>
          <p:cNvPr id="138" name="no se gana nada.jpg" descr="no se gana nad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000">
            <a:off x="3376019" y="-50387"/>
            <a:ext cx="9597036" cy="9597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  <p:bldP build="whole" bldLvl="1" animBg="1" rev="0" advAuto="0" spid="1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angelj.jpg" descr="angelj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994667" y="-1473200"/>
            <a:ext cx="9632478" cy="1957701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PARA"/>
          <p:cNvSpPr txBox="1"/>
          <p:nvPr/>
        </p:nvSpPr>
        <p:spPr>
          <a:xfrm>
            <a:off x="337439" y="438149"/>
            <a:ext cx="3422956" cy="15621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PARA</a:t>
            </a:r>
          </a:p>
        </p:txBody>
      </p:sp>
      <p:sp>
        <p:nvSpPr>
          <p:cNvPr id="142" name="Rectángulo"/>
          <p:cNvSpPr/>
          <p:nvPr/>
        </p:nvSpPr>
        <p:spPr>
          <a:xfrm>
            <a:off x="1424993" y="6798733"/>
            <a:ext cx="10738036" cy="297907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" name="“Son los ÁNGELES guardianes”"/>
          <p:cNvSpPr txBox="1"/>
          <p:nvPr/>
        </p:nvSpPr>
        <p:spPr>
          <a:xfrm>
            <a:off x="2717078" y="7096125"/>
            <a:ext cx="8187731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“Son los ÁNGELES guardianes”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2"/>
      <p:bldP build="whole" bldLvl="1" animBg="1" rev="0" advAuto="0" spid="143" grpId="4"/>
      <p:bldP build="whole" bldLvl="1" animBg="1" rev="0" advAuto="0" spid="140" grpId="1"/>
      <p:bldP build="whole" bldLvl="1" animBg="1" rev="0" advAuto="0" spid="142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star al lado de los niños y jóvenes siendo presencia de Dios: velando, animando, guiando, acompañando..."/>
          <p:cNvSpPr txBox="1"/>
          <p:nvPr/>
        </p:nvSpPr>
        <p:spPr>
          <a:xfrm>
            <a:off x="328069" y="5291666"/>
            <a:ext cx="12348662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5500">
                <a:solidFill>
                  <a:srgbClr val="FF26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Estar al lado de los niños y jóvenes siendo presencia de Dios: velando, animando, guiando, acompañando...</a:t>
            </a:r>
          </a:p>
        </p:txBody>
      </p:sp>
      <p:sp>
        <p:nvSpPr>
          <p:cNvPr id="146" name="ÁNGEL"/>
          <p:cNvSpPr txBox="1"/>
          <p:nvPr/>
        </p:nvSpPr>
        <p:spPr>
          <a:xfrm>
            <a:off x="1946919" y="869949"/>
            <a:ext cx="9110961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0">
                <a:solidFill>
                  <a:srgbClr val="4F8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ÁNGEL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ángeles 2.jpg" descr="ángeles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2095" y="-424540"/>
            <a:ext cx="97536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_seremos los ángeles guardianes de vuestra inocencia; seremos vuestros defensores, nos entregaremos por vosotr@s..jpg" descr="_seremos los ángeles guardianes de vuestra inocencia; seremos vuestros defensores, nos entregaremos por vosotr@s.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000">
            <a:off x="3219862" y="-1"/>
            <a:ext cx="97536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2"/>
      <p:bldP build="whole" bldLvl="1" animBg="1" rev="0" advAuto="0" spid="14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SILO-HOGARj.jpg" descr="ASILO-HOGARj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553467" y="-2663531"/>
            <a:ext cx="8530984" cy="1733834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PARA"/>
          <p:cNvSpPr txBox="1"/>
          <p:nvPr/>
        </p:nvSpPr>
        <p:spPr>
          <a:xfrm>
            <a:off x="337439" y="438149"/>
            <a:ext cx="3422956" cy="15621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0000">
                <a:solidFill>
                  <a:srgbClr val="FFFFFF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PARA</a:t>
            </a:r>
          </a:p>
        </p:txBody>
      </p:sp>
      <p:sp>
        <p:nvSpPr>
          <p:cNvPr id="153" name="Rectángulo"/>
          <p:cNvSpPr/>
          <p:nvPr/>
        </p:nvSpPr>
        <p:spPr>
          <a:xfrm>
            <a:off x="1424993" y="5946973"/>
            <a:ext cx="10738036" cy="3830837"/>
          </a:xfrm>
          <a:prstGeom prst="rect">
            <a:avLst/>
          </a:prstGeom>
          <a:solidFill>
            <a:srgbClr val="FFFFFF">
              <a:alpha val="531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" name="“Han llamado a la puerta de esta CASA diciendo: “Abrid&quot;.…"/>
          <p:cNvSpPr txBox="1"/>
          <p:nvPr/>
        </p:nvSpPr>
        <p:spPr>
          <a:xfrm>
            <a:off x="775977" y="6207125"/>
            <a:ext cx="12085806" cy="360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“Han llamado a la puerta de esta CASA diciendo: “Abrid".</a:t>
            </a:r>
          </a:p>
          <a:p>
            <a:pPr>
              <a:defRPr b="0" sz="7900">
                <a:latin typeface="DIN Alternate"/>
                <a:ea typeface="DIN Alternate"/>
                <a:cs typeface="DIN Alternate"/>
                <a:sym typeface="DIN Alternate"/>
              </a:defRPr>
            </a:pPr>
            <a:r>
              <a:t>Y hemos abierto”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Class="entr" nodeType="afterEffect" presetSubtype="0" presetID="1" grpId="4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2"/>
      <p:bldP build="whole" bldLvl="1" animBg="1" rev="0" advAuto="0" spid="153" grpId="3"/>
      <p:bldP build="whole" bldLvl="1" animBg="1" rev="0" advAuto="0" spid="151" grpId="1"/>
      <p:bldP build="whole" bldLvl="1" animBg="1" rev="0" advAuto="0" spid="154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